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70" r:id="rId2"/>
    <p:sldId id="259" r:id="rId3"/>
    <p:sldId id="265" r:id="rId4"/>
    <p:sldId id="266" r:id="rId5"/>
    <p:sldId id="267" r:id="rId6"/>
    <p:sldId id="268" r:id="rId7"/>
    <p:sldId id="269" r:id="rId8"/>
    <p:sldId id="272" r:id="rId9"/>
    <p:sldId id="271" r:id="rId10"/>
  </p:sldIdLst>
  <p:sldSz cx="12192000" cy="6858000"/>
  <p:notesSz cx="7010400" cy="1203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792"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8AE"/>
    <a:srgbClr val="79A32D"/>
    <a:srgbClr val="648725"/>
    <a:srgbClr val="373838"/>
    <a:srgbClr val="98C93D"/>
    <a:srgbClr val="93C33B"/>
    <a:srgbClr val="000000"/>
    <a:srgbClr val="648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41" autoAdjust="0"/>
  </p:normalViewPr>
  <p:slideViewPr>
    <p:cSldViewPr snapToGrid="0">
      <p:cViewPr varScale="1">
        <p:scale>
          <a:sx n="101" d="100"/>
          <a:sy n="101" d="100"/>
        </p:scale>
        <p:origin x="144" y="276"/>
      </p:cViewPr>
      <p:guideLst>
        <p:guide orient="horz" pos="2160"/>
        <p:guide pos="3840"/>
      </p:guideLst>
    </p:cSldViewPr>
  </p:slideViewPr>
  <p:notesTextViewPr>
    <p:cViewPr>
      <p:scale>
        <a:sx n="3" d="2"/>
        <a:sy n="3" d="2"/>
      </p:scale>
      <p:origin x="0" y="0"/>
    </p:cViewPr>
  </p:notesTextViewPr>
  <p:notesViewPr>
    <p:cSldViewPr snapToGrid="0">
      <p:cViewPr varScale="1">
        <p:scale>
          <a:sx n="86" d="100"/>
          <a:sy n="86" d="100"/>
        </p:scale>
        <p:origin x="-3090" y="-78"/>
      </p:cViewPr>
      <p:guideLst>
        <p:guide orient="horz" pos="379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198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601980"/>
          </a:xfrm>
          <a:prstGeom prst="rect">
            <a:avLst/>
          </a:prstGeom>
        </p:spPr>
        <p:txBody>
          <a:bodyPr vert="horz" lIns="93177" tIns="46589" rIns="93177" bIns="46589" rtlCol="0"/>
          <a:lstStyle>
            <a:lvl1pPr algn="r">
              <a:defRPr sz="1200"/>
            </a:lvl1pPr>
          </a:lstStyle>
          <a:p>
            <a:fld id="{154CA9B8-74BC-42CC-8AD2-E73F5E847AA6}" type="datetimeFigureOut">
              <a:rPr lang="en-US" smtClean="0"/>
              <a:t>11/29/2016</a:t>
            </a:fld>
            <a:endParaRPr lang="en-US"/>
          </a:p>
        </p:txBody>
      </p:sp>
      <p:sp>
        <p:nvSpPr>
          <p:cNvPr id="4" name="Footer Placeholder 3"/>
          <p:cNvSpPr>
            <a:spLocks noGrp="1"/>
          </p:cNvSpPr>
          <p:nvPr>
            <p:ph type="ftr" sz="quarter" idx="2"/>
          </p:nvPr>
        </p:nvSpPr>
        <p:spPr>
          <a:xfrm>
            <a:off x="0" y="11435531"/>
            <a:ext cx="3037840" cy="60198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11435531"/>
            <a:ext cx="3037840" cy="601980"/>
          </a:xfrm>
          <a:prstGeom prst="rect">
            <a:avLst/>
          </a:prstGeom>
        </p:spPr>
        <p:txBody>
          <a:bodyPr vert="horz" lIns="93177" tIns="46589" rIns="93177" bIns="46589" rtlCol="0" anchor="b"/>
          <a:lstStyle>
            <a:lvl1pPr algn="r">
              <a:defRPr sz="1200"/>
            </a:lvl1pPr>
          </a:lstStyle>
          <a:p>
            <a:fld id="{B533F5EF-7B2D-436D-B831-F48ECB832F1E}" type="slidenum">
              <a:rPr lang="en-US" smtClean="0"/>
              <a:t>‹#›</a:t>
            </a:fld>
            <a:endParaRPr lang="en-US"/>
          </a:p>
        </p:txBody>
      </p:sp>
    </p:spTree>
    <p:extLst>
      <p:ext uri="{BB962C8B-B14F-4D97-AF65-F5344CB8AC3E}">
        <p14:creationId xmlns:p14="http://schemas.microsoft.com/office/powerpoint/2010/main" val="2530490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650" y="6337699"/>
            <a:ext cx="1431208" cy="348387"/>
          </a:xfrm>
          <a:prstGeom prst="rect">
            <a:avLst/>
          </a:prstGeom>
          <a:effectLst>
            <a:outerShdw blurRad="63500" sx="102000" sy="102000" algn="ctr" rotWithShape="0">
              <a:prstClr val="black">
                <a:alpha val="40000"/>
              </a:prstClr>
            </a:outerShdw>
          </a:effectLst>
        </p:spPr>
      </p:pic>
      <p:sp>
        <p:nvSpPr>
          <p:cNvPr id="37" name="Title 1"/>
          <p:cNvSpPr>
            <a:spLocks noGrp="1"/>
          </p:cNvSpPr>
          <p:nvPr>
            <p:ph type="ctrTitle" hasCustomPrompt="1"/>
          </p:nvPr>
        </p:nvSpPr>
        <p:spPr>
          <a:xfrm>
            <a:off x="270628" y="285430"/>
            <a:ext cx="9033029" cy="919232"/>
          </a:xfrm>
        </p:spPr>
        <p:txBody>
          <a:bodyPr anchor="b"/>
          <a:lstStyle>
            <a:lvl1pPr algn="l">
              <a:defRPr sz="6000" b="1">
                <a:solidFill>
                  <a:srgbClr val="373838"/>
                </a:solidFill>
              </a:defRPr>
            </a:lvl1pPr>
          </a:lstStyle>
          <a:p>
            <a:r>
              <a:rPr lang="en-US" dirty="0"/>
              <a:t>Master Cover Title</a:t>
            </a:r>
          </a:p>
        </p:txBody>
      </p:sp>
      <p:sp>
        <p:nvSpPr>
          <p:cNvPr id="38" name="Subtitle 2"/>
          <p:cNvSpPr>
            <a:spLocks noGrp="1"/>
          </p:cNvSpPr>
          <p:nvPr>
            <p:ph type="subTitle" idx="1" hasCustomPrompt="1"/>
          </p:nvPr>
        </p:nvSpPr>
        <p:spPr>
          <a:xfrm>
            <a:off x="270628" y="1208302"/>
            <a:ext cx="9033029" cy="373510"/>
          </a:xfrm>
        </p:spPr>
        <p:txBody>
          <a:bodyPr>
            <a:noAutofit/>
          </a:bodyPr>
          <a:lstStyle>
            <a:lvl1pPr marL="0" indent="0" algn="l">
              <a:buNone/>
              <a:defRPr sz="3200" b="1">
                <a:solidFill>
                  <a:srgbClr val="98C9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4099" y="284249"/>
            <a:ext cx="2307273" cy="917977"/>
          </a:xfrm>
          <a:prstGeom prst="rect">
            <a:avLst/>
          </a:prstGeom>
        </p:spPr>
      </p:pic>
      <p:cxnSp>
        <p:nvCxnSpPr>
          <p:cNvPr id="17" name="Straight Connector 16"/>
          <p:cNvCxnSpPr/>
          <p:nvPr userDrawn="1"/>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
        <p:nvSpPr>
          <p:cNvPr id="44" name="Subtitle 2"/>
          <p:cNvSpPr txBox="1">
            <a:spLocks/>
          </p:cNvSpPr>
          <p:nvPr userDrawn="1"/>
        </p:nvSpPr>
        <p:spPr>
          <a:xfrm>
            <a:off x="270628" y="6319729"/>
            <a:ext cx="4869402" cy="4112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8C93D"/>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73838"/>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73838"/>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baseline="0" dirty="0">
                <a:solidFill>
                  <a:schemeClr val="bg1"/>
                </a:solidFill>
                <a:latin typeface="Garamond" panose="02020404030301010803" pitchFamily="18" charset="0"/>
              </a:rPr>
              <a:t>Solutions for Today </a:t>
            </a:r>
            <a:r>
              <a:rPr lang="en-US" sz="1800" b="1" i="0" kern="1200" dirty="0">
                <a:solidFill>
                  <a:schemeClr val="bg1"/>
                </a:solidFill>
                <a:effectLst/>
                <a:latin typeface="Garamond" panose="02020404030301010803" pitchFamily="18" charset="0"/>
                <a:ea typeface="+mn-ea"/>
                <a:cs typeface="+mn-cs"/>
              </a:rPr>
              <a:t>| </a:t>
            </a:r>
            <a:r>
              <a:rPr lang="en-US" sz="1800" b="1" i="0" baseline="0" dirty="0">
                <a:solidFill>
                  <a:schemeClr val="bg1"/>
                </a:solidFill>
                <a:latin typeface="Garamond" panose="02020404030301010803" pitchFamily="18" charset="0"/>
              </a:rPr>
              <a:t>Options for Tomorrow</a:t>
            </a:r>
          </a:p>
        </p:txBody>
      </p:sp>
    </p:spTree>
    <p:extLst>
      <p:ext uri="{BB962C8B-B14F-4D97-AF65-F5344CB8AC3E}">
        <p14:creationId xmlns:p14="http://schemas.microsoft.com/office/powerpoint/2010/main" val="53009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052" name="Picture 4" descr="http://www.zastavki.com/pictures/2560x1600/2009/Nature_Forest_The_road_through_the_national_park_017408_.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6167" b="13833"/>
          <a:stretch/>
        </p:blipFill>
        <p:spPr bwMode="auto">
          <a:xfrm>
            <a:off x="0" y="2293258"/>
            <a:ext cx="12192000" cy="4601028"/>
          </a:xfrm>
          <a:prstGeom prst="rect">
            <a:avLst/>
          </a:prstGeom>
          <a:noFill/>
          <a:effectLst>
            <a:innerShdw blurRad="1270000">
              <a:prstClr val="black"/>
            </a:innerShdw>
          </a:effectLst>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5650" y="6337699"/>
            <a:ext cx="1431208" cy="348387"/>
          </a:xfrm>
          <a:prstGeom prst="rect">
            <a:avLst/>
          </a:prstGeom>
          <a:effectLst>
            <a:outerShdw blurRad="63500" sx="102000" sy="102000" algn="ctr" rotWithShape="0">
              <a:prstClr val="black">
                <a:alpha val="40000"/>
              </a:prstClr>
            </a:outerShdw>
          </a:effectLst>
        </p:spPr>
      </p:pic>
      <p:sp>
        <p:nvSpPr>
          <p:cNvPr id="37" name="Title 1"/>
          <p:cNvSpPr>
            <a:spLocks noGrp="1"/>
          </p:cNvSpPr>
          <p:nvPr>
            <p:ph type="ctrTitle" hasCustomPrompt="1"/>
          </p:nvPr>
        </p:nvSpPr>
        <p:spPr>
          <a:xfrm>
            <a:off x="270628" y="285430"/>
            <a:ext cx="9033029" cy="919232"/>
          </a:xfrm>
        </p:spPr>
        <p:txBody>
          <a:bodyPr anchor="b"/>
          <a:lstStyle>
            <a:lvl1pPr algn="l">
              <a:defRPr sz="6000" b="1">
                <a:solidFill>
                  <a:srgbClr val="373838"/>
                </a:solidFill>
              </a:defRPr>
            </a:lvl1pPr>
          </a:lstStyle>
          <a:p>
            <a:r>
              <a:rPr lang="en-US" dirty="0"/>
              <a:t>Master Cover Title</a:t>
            </a:r>
          </a:p>
        </p:txBody>
      </p:sp>
      <p:sp>
        <p:nvSpPr>
          <p:cNvPr id="38" name="Subtitle 2"/>
          <p:cNvSpPr>
            <a:spLocks noGrp="1"/>
          </p:cNvSpPr>
          <p:nvPr>
            <p:ph type="subTitle" idx="1" hasCustomPrompt="1"/>
          </p:nvPr>
        </p:nvSpPr>
        <p:spPr>
          <a:xfrm>
            <a:off x="270628" y="1208302"/>
            <a:ext cx="9033029" cy="373510"/>
          </a:xfrm>
        </p:spPr>
        <p:txBody>
          <a:bodyPr>
            <a:noAutofit/>
          </a:bodyPr>
          <a:lstStyle>
            <a:lvl1pPr marL="0" indent="0" algn="l">
              <a:buNone/>
              <a:defRPr sz="3200" b="1">
                <a:solidFill>
                  <a:srgbClr val="98C9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39" name="Picture 3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099" y="284249"/>
            <a:ext cx="2307273" cy="917977"/>
          </a:xfrm>
          <a:prstGeom prst="rect">
            <a:avLst/>
          </a:prstGeom>
        </p:spPr>
      </p:pic>
      <p:cxnSp>
        <p:nvCxnSpPr>
          <p:cNvPr id="17" name="Straight Connector 16"/>
          <p:cNvCxnSpPr/>
          <p:nvPr userDrawn="1"/>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
        <p:nvSpPr>
          <p:cNvPr id="42" name="Subtitle 2"/>
          <p:cNvSpPr txBox="1">
            <a:spLocks/>
          </p:cNvSpPr>
          <p:nvPr userDrawn="1"/>
        </p:nvSpPr>
        <p:spPr>
          <a:xfrm>
            <a:off x="270628" y="6319729"/>
            <a:ext cx="4869402" cy="4112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8C93D"/>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73838"/>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73838"/>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baseline="0" dirty="0">
                <a:solidFill>
                  <a:schemeClr val="bg1"/>
                </a:solidFill>
                <a:latin typeface="Garamond" panose="02020404030301010803" pitchFamily="18" charset="0"/>
              </a:rPr>
              <a:t>Solutions for Today </a:t>
            </a:r>
            <a:r>
              <a:rPr lang="en-US" sz="1800" b="1" i="0" kern="1200" dirty="0">
                <a:solidFill>
                  <a:schemeClr val="bg1"/>
                </a:solidFill>
                <a:effectLst/>
                <a:latin typeface="Garamond" panose="02020404030301010803" pitchFamily="18" charset="0"/>
                <a:ea typeface="+mn-ea"/>
                <a:cs typeface="+mn-cs"/>
              </a:rPr>
              <a:t>| </a:t>
            </a:r>
            <a:r>
              <a:rPr lang="en-US" sz="1800" b="1" i="0" baseline="0" dirty="0">
                <a:solidFill>
                  <a:schemeClr val="bg1"/>
                </a:solidFill>
                <a:latin typeface="Garamond" panose="02020404030301010803" pitchFamily="18" charset="0"/>
              </a:rPr>
              <a:t>Options for Tomorrow</a:t>
            </a:r>
          </a:p>
        </p:txBody>
      </p:sp>
    </p:spTree>
    <p:extLst>
      <p:ext uri="{BB962C8B-B14F-4D97-AF65-F5344CB8AC3E}">
        <p14:creationId xmlns:p14="http://schemas.microsoft.com/office/powerpoint/2010/main" val="198798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Title 1"/>
          <p:cNvSpPr>
            <a:spLocks noGrp="1"/>
          </p:cNvSpPr>
          <p:nvPr>
            <p:ph type="ctrTitle" hasCustomPrompt="1"/>
          </p:nvPr>
        </p:nvSpPr>
        <p:spPr>
          <a:xfrm>
            <a:off x="221942" y="1202262"/>
            <a:ext cx="5557422" cy="2387600"/>
          </a:xfrm>
        </p:spPr>
        <p:txBody>
          <a:bodyPr anchor="b"/>
          <a:lstStyle>
            <a:lvl1pPr algn="ctr">
              <a:defRPr sz="6000" b="1">
                <a:solidFill>
                  <a:srgbClr val="373838"/>
                </a:solidFill>
              </a:defRPr>
            </a:lvl1pPr>
          </a:lstStyle>
          <a:p>
            <a:r>
              <a:rPr lang="en-US" dirty="0"/>
              <a:t>Master Cover Long Title</a:t>
            </a:r>
          </a:p>
        </p:txBody>
      </p:sp>
      <p:sp>
        <p:nvSpPr>
          <p:cNvPr id="21" name="Subtitle 2"/>
          <p:cNvSpPr>
            <a:spLocks noGrp="1"/>
          </p:cNvSpPr>
          <p:nvPr>
            <p:ph type="subTitle" idx="1" hasCustomPrompt="1"/>
          </p:nvPr>
        </p:nvSpPr>
        <p:spPr>
          <a:xfrm>
            <a:off x="221942" y="3681937"/>
            <a:ext cx="5557422" cy="1655762"/>
          </a:xfrm>
        </p:spPr>
        <p:txBody>
          <a:bodyPr/>
          <a:lstStyle>
            <a:lvl1pPr marL="0" indent="0" algn="ctr">
              <a:buNone/>
              <a:defRPr sz="2400" b="0">
                <a:solidFill>
                  <a:srgbClr val="37383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7016" y="5521633"/>
            <a:ext cx="2307273" cy="917977"/>
          </a:xfrm>
          <a:prstGeom prst="rect">
            <a:avLst/>
          </a:prstGeom>
        </p:spPr>
      </p:pic>
      <p:sp>
        <p:nvSpPr>
          <p:cNvPr id="27" name="Rectangle 26"/>
          <p:cNvSpPr/>
          <p:nvPr userDrawn="1"/>
        </p:nvSpPr>
        <p:spPr>
          <a:xfrm flipH="1">
            <a:off x="53265" y="-9526"/>
            <a:ext cx="70560" cy="6858001"/>
          </a:xfrm>
          <a:prstGeom prst="rect">
            <a:avLst/>
          </a:prstGeom>
          <a:gradFill flip="none" rotWithShape="1">
            <a:gsLst>
              <a:gs pos="0">
                <a:srgbClr val="98C93D"/>
              </a:gs>
              <a:gs pos="100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8554376" y="3220379"/>
            <a:ext cx="1114146" cy="6161100"/>
          </a:xfrm>
          <a:prstGeom prst="rect">
            <a:avLst/>
          </a:prstGeom>
          <a:gradFill flip="none" rotWithShape="1">
            <a:gsLst>
              <a:gs pos="0">
                <a:srgbClr val="373838">
                  <a:alpha val="0"/>
                </a:srgbClr>
              </a:gs>
              <a:gs pos="100000">
                <a:srgbClr val="000000">
                  <a:alpha val="37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6139" y="6338656"/>
            <a:ext cx="1824890" cy="4442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736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alpha val="82000"/>
          </a:schemeClr>
        </a:solidFill>
        <a:effectLst/>
      </p:bgPr>
    </p:bg>
    <p:spTree>
      <p:nvGrpSpPr>
        <p:cNvPr id="1" name=""/>
        <p:cNvGrpSpPr/>
        <p:nvPr/>
      </p:nvGrpSpPr>
      <p:grpSpPr>
        <a:xfrm>
          <a:off x="0" y="0"/>
          <a:ext cx="0" cy="0"/>
          <a:chOff x="0" y="0"/>
          <a:chExt cx="0" cy="0"/>
        </a:xfrm>
      </p:grpSpPr>
      <p:pic>
        <p:nvPicPr>
          <p:cNvPr id="2050" name="Picture 2" descr="http://africabriefing.org/wp-content/uploads/2015/06/powerlin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703" r="36" b="18098"/>
          <a:stretch/>
        </p:blipFill>
        <p:spPr bwMode="auto">
          <a:xfrm>
            <a:off x="0" y="-1"/>
            <a:ext cx="12192000" cy="6958633"/>
          </a:xfrm>
          <a:prstGeom prst="rect">
            <a:avLst/>
          </a:prstGeom>
          <a:noFill/>
          <a:effectLst>
            <a:innerShdw blurRad="127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5" name="Round Single Corner Rectangle 14"/>
          <p:cNvSpPr/>
          <p:nvPr userDrawn="1"/>
        </p:nvSpPr>
        <p:spPr>
          <a:xfrm>
            <a:off x="127251" y="595084"/>
            <a:ext cx="8606971" cy="3759200"/>
          </a:xfrm>
          <a:prstGeom prst="round1Rect">
            <a:avLst/>
          </a:pr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a:spLocks noGrp="1"/>
          </p:cNvSpPr>
          <p:nvPr>
            <p:ph type="ctrTitle" hasCustomPrompt="1"/>
          </p:nvPr>
        </p:nvSpPr>
        <p:spPr>
          <a:xfrm>
            <a:off x="647060" y="946589"/>
            <a:ext cx="7567352" cy="1697057"/>
          </a:xfrm>
        </p:spPr>
        <p:txBody>
          <a:bodyPr anchor="b"/>
          <a:lstStyle>
            <a:lvl1pPr algn="ctr">
              <a:defRPr sz="6000" b="1">
                <a:solidFill>
                  <a:srgbClr val="373838"/>
                </a:solidFill>
              </a:defRPr>
            </a:lvl1pPr>
          </a:lstStyle>
          <a:p>
            <a:r>
              <a:rPr lang="en-US" dirty="0"/>
              <a:t>Master Cover Longer Title</a:t>
            </a:r>
          </a:p>
        </p:txBody>
      </p:sp>
      <p:sp>
        <p:nvSpPr>
          <p:cNvPr id="25" name="Subtitle 2"/>
          <p:cNvSpPr>
            <a:spLocks noGrp="1"/>
          </p:cNvSpPr>
          <p:nvPr>
            <p:ph type="subTitle" idx="1" hasCustomPrompt="1"/>
          </p:nvPr>
        </p:nvSpPr>
        <p:spPr>
          <a:xfrm>
            <a:off x="647060" y="2745244"/>
            <a:ext cx="7567352" cy="954616"/>
          </a:xfrm>
        </p:spPr>
        <p:txBody>
          <a:bodyPr>
            <a:noAutofit/>
          </a:bodyPr>
          <a:lstStyle>
            <a:lvl1pPr marL="0" indent="0" algn="ctr">
              <a:buNone/>
              <a:defRPr sz="3200" b="0" baseline="0">
                <a:solidFill>
                  <a:srgbClr val="37383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Super-Long Subtitle with Names, Places, and Technologies</a:t>
            </a:r>
          </a:p>
        </p:txBody>
      </p: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660" y="6329778"/>
            <a:ext cx="1861362" cy="453095"/>
          </a:xfrm>
          <a:prstGeom prst="rect">
            <a:avLst/>
          </a:prstGeom>
          <a:effectLst>
            <a:outerShdw blurRad="63500" sx="102000" sy="102000" algn="ctr" rotWithShape="0">
              <a:prstClr val="black">
                <a:alpha val="40000"/>
              </a:prstClr>
            </a:outerShdw>
          </a:effectLst>
        </p:spPr>
      </p:pic>
      <p:sp>
        <p:nvSpPr>
          <p:cNvPr id="8" name="Round Single Corner Rectangle 7"/>
          <p:cNvSpPr/>
          <p:nvPr userDrawn="1"/>
        </p:nvSpPr>
        <p:spPr>
          <a:xfrm flipH="1">
            <a:off x="8672076" y="4804229"/>
            <a:ext cx="3389706" cy="1525550"/>
          </a:xfrm>
          <a:prstGeom prst="round1Rect">
            <a:avLst/>
          </a:pr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71912" y="5004515"/>
            <a:ext cx="2865598" cy="1140114"/>
          </a:xfrm>
          <a:prstGeom prst="rect">
            <a:avLst/>
          </a:prstGeom>
        </p:spPr>
      </p:pic>
      <p:sp>
        <p:nvSpPr>
          <p:cNvPr id="14" name="Rectangle 13"/>
          <p:cNvSpPr/>
          <p:nvPr userDrawn="1"/>
        </p:nvSpPr>
        <p:spPr>
          <a:xfrm flipH="1">
            <a:off x="12126896" y="4804228"/>
            <a:ext cx="65101" cy="1525550"/>
          </a:xfrm>
          <a:prstGeom prst="rect">
            <a:avLst/>
          </a:prstGeom>
          <a:gradFill flip="none" rotWithShape="1">
            <a:gsLst>
              <a:gs pos="0">
                <a:srgbClr val="98C93D"/>
              </a:gs>
              <a:gs pos="100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flipH="1">
            <a:off x="-1" y="595084"/>
            <a:ext cx="65106" cy="3759200"/>
          </a:xfrm>
          <a:prstGeom prst="rect">
            <a:avLst/>
          </a:prstGeom>
          <a:gradFill flip="none" rotWithShape="1">
            <a:gsLst>
              <a:gs pos="0">
                <a:srgbClr val="98C93D"/>
              </a:gs>
              <a:gs pos="100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041651" y="2729605"/>
            <a:ext cx="6778171" cy="15639"/>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7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44980"/>
            <a:ext cx="1158092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70628" y="778081"/>
            <a:ext cx="11580921" cy="373510"/>
          </a:xfrm>
        </p:spPr>
        <p:txBody>
          <a:bodyPr>
            <a:noAutofit/>
          </a:bodyPr>
          <a:lstStyle>
            <a:lvl1pPr marL="0" indent="0" algn="l">
              <a:buNone/>
              <a:defRPr sz="1800" b="0">
                <a:solidFill>
                  <a:srgbClr val="3738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193636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1176950"/>
            <a:ext cx="12192000"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44980"/>
            <a:ext cx="1158092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1" name="Title 1"/>
          <p:cNvSpPr>
            <a:spLocks noGrp="1"/>
          </p:cNvSpPr>
          <p:nvPr>
            <p:ph type="ctrTitle" hasCustomPrompt="1"/>
          </p:nvPr>
        </p:nvSpPr>
        <p:spPr>
          <a:xfrm>
            <a:off x="270628" y="146034"/>
            <a:ext cx="8810273" cy="1134678"/>
          </a:xfrm>
        </p:spPr>
        <p:txBody>
          <a:bodyPr anchor="b">
            <a:normAutofit/>
          </a:bodyPr>
          <a:lstStyle>
            <a:lvl1pPr algn="l">
              <a:defRPr sz="3600" b="1">
                <a:solidFill>
                  <a:srgbClr val="373838"/>
                </a:solidFill>
              </a:defRPr>
            </a:lvl1pPr>
          </a:lstStyle>
          <a:p>
            <a:r>
              <a:rPr lang="en-US" dirty="0"/>
              <a:t>Master Page Title 1</a:t>
            </a:r>
            <a:br>
              <a:rPr lang="en-US" dirty="0"/>
            </a:br>
            <a:r>
              <a:rPr lang="en-US" dirty="0"/>
              <a:t>Two Lines</a:t>
            </a:r>
          </a:p>
        </p:txBody>
      </p:sp>
    </p:spTree>
    <p:extLst>
      <p:ext uri="{BB962C8B-B14F-4D97-AF65-F5344CB8AC3E}">
        <p14:creationId xmlns:p14="http://schemas.microsoft.com/office/powerpoint/2010/main" val="19781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2" name="Rectangle 21"/>
          <p:cNvSpPr/>
          <p:nvPr userDrawn="1"/>
        </p:nvSpPr>
        <p:spPr>
          <a:xfrm rot="5400000" flipH="1">
            <a:off x="6073142" y="20837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1448581" y="6407238"/>
            <a:ext cx="434734" cy="369332"/>
          </a:xfrm>
          <a:prstGeom prst="rect">
            <a:avLst/>
          </a:prstGeom>
          <a:effectLst/>
        </p:spPr>
        <p:txBody>
          <a:bodyPr wrap="none">
            <a:spAutoFit/>
          </a:bodyPr>
          <a:lstStyle/>
          <a:p>
            <a:fld id="{BD1BBCF7-C2B2-490C-A676-4763179728A4}" type="slidenum">
              <a:rPr lang="en-US" b="1" smtClean="0">
                <a:solidFill>
                  <a:srgbClr val="373838"/>
                </a:solidFill>
                <a:latin typeface="Century Gothic" panose="020B0502020202020204" pitchFamily="34" charset="0"/>
              </a:rPr>
              <a:pPr/>
              <a:t>‹#›</a:t>
            </a:fld>
            <a:endParaRPr lang="en-US" dirty="0">
              <a:solidFill>
                <a:srgbClr val="373838"/>
              </a:solidFill>
            </a:endParaRPr>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r="54398" b="-7124"/>
          <a:stretch/>
        </p:blipFill>
        <p:spPr>
          <a:xfrm>
            <a:off x="270625" y="6390753"/>
            <a:ext cx="1717832" cy="430961"/>
          </a:xfrm>
          <a:prstGeom prst="rect">
            <a:avLst/>
          </a:prstGeom>
          <a:solidFill>
            <a:schemeClr val="bg1"/>
          </a:solidFill>
          <a:effectLst/>
        </p:spPr>
      </p:pic>
      <p:sp>
        <p:nvSpPr>
          <p:cNvPr id="28" name="Title 1"/>
          <p:cNvSpPr>
            <a:spLocks noGrp="1"/>
          </p:cNvSpPr>
          <p:nvPr>
            <p:ph type="ctrTitle" hasCustomPrompt="1"/>
          </p:nvPr>
        </p:nvSpPr>
        <p:spPr>
          <a:xfrm>
            <a:off x="270629" y="251390"/>
            <a:ext cx="5317372" cy="600980"/>
          </a:xfrm>
        </p:spPr>
        <p:txBody>
          <a:bodyPr anchor="b">
            <a:normAutofit/>
          </a:bodyPr>
          <a:lstStyle>
            <a:lvl1pPr algn="l">
              <a:defRPr sz="4000" b="1">
                <a:solidFill>
                  <a:srgbClr val="373838"/>
                </a:solidFill>
              </a:defRPr>
            </a:lvl1pPr>
          </a:lstStyle>
          <a:p>
            <a:r>
              <a:rPr lang="en-US" dirty="0"/>
              <a:t>Master Page Title 1</a:t>
            </a:r>
          </a:p>
        </p:txBody>
      </p:sp>
      <p:sp>
        <p:nvSpPr>
          <p:cNvPr id="29" name="Subtitle 2"/>
          <p:cNvSpPr>
            <a:spLocks noGrp="1"/>
          </p:cNvSpPr>
          <p:nvPr>
            <p:ph type="subTitle" idx="13" hasCustomPrompt="1"/>
          </p:nvPr>
        </p:nvSpPr>
        <p:spPr>
          <a:xfrm>
            <a:off x="270629" y="878777"/>
            <a:ext cx="5317372" cy="373510"/>
          </a:xfrm>
        </p:spPr>
        <p:txBody>
          <a:bodyPr>
            <a:noAutofit/>
          </a:bodyPr>
          <a:lstStyle>
            <a:lvl1pPr marL="0" indent="0" algn="l">
              <a:buNone/>
              <a:defRPr sz="1800" b="1">
                <a:solidFill>
                  <a:srgbClr val="3738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35" name="Picture 34"/>
          <p:cNvPicPr>
            <a:picLocks noChangeAspect="1"/>
          </p:cNvPicPr>
          <p:nvPr userDrawn="1"/>
        </p:nvPicPr>
        <p:blipFill rotWithShape="1">
          <a:blip r:embed="rId3" cstate="print">
            <a:extLst>
              <a:ext uri="{28A0092B-C50C-407E-A947-70E740481C1C}">
                <a14:useLocalDpi xmlns:a14="http://schemas.microsoft.com/office/drawing/2010/main" val="0"/>
              </a:ext>
            </a:extLst>
          </a:blip>
          <a:srcRect l="-2" r="-1955"/>
          <a:stretch/>
        </p:blipFill>
        <p:spPr>
          <a:xfrm>
            <a:off x="9374715" y="251390"/>
            <a:ext cx="2476834" cy="966537"/>
          </a:xfrm>
          <a:prstGeom prst="rect">
            <a:avLst/>
          </a:prstGeom>
        </p:spPr>
      </p:pic>
    </p:spTree>
    <p:extLst>
      <p:ext uri="{BB962C8B-B14F-4D97-AF65-F5344CB8AC3E}">
        <p14:creationId xmlns:p14="http://schemas.microsoft.com/office/powerpoint/2010/main" val="192798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82809-195B-4C71-AF45-AF8015062DE4}" type="datetimeFigureOut">
              <a:rPr lang="en-US" smtClean="0"/>
              <a:pPr/>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BBCF7-C2B2-490C-A676-4763179728A4}" type="slidenum">
              <a:rPr lang="en-US" smtClean="0"/>
              <a:pPr/>
              <a:t>‹#›</a:t>
            </a:fld>
            <a:endParaRPr lang="en-US"/>
          </a:p>
        </p:txBody>
      </p:sp>
    </p:spTree>
    <p:extLst>
      <p:ext uri="{BB962C8B-B14F-4D97-AF65-F5344CB8AC3E}">
        <p14:creationId xmlns:p14="http://schemas.microsoft.com/office/powerpoint/2010/main" val="1906583012"/>
      </p:ext>
    </p:extLst>
  </p:cSld>
  <p:clrMap bg1="lt1" tx1="dk1" bg2="lt2" tx2="dk2" accent1="accent1" accent2="accent2" accent3="accent3" accent4="accent4" accent5="accent5" accent6="accent6" hlink="hlink" folHlink="folHlink"/>
  <p:sldLayoutIdLst>
    <p:sldLayoutId id="2147483658" r:id="rId1"/>
    <p:sldLayoutId id="2147483672" r:id="rId2"/>
    <p:sldLayoutId id="2147483649" r:id="rId3"/>
    <p:sldLayoutId id="2147483660" r:id="rId4"/>
    <p:sldLayoutId id="2147483661" r:id="rId5"/>
    <p:sldLayoutId id="2147483670" r:id="rId6"/>
    <p:sldLayoutId id="2147483671" r:id="rId7"/>
  </p:sldLayoutIdLst>
  <p:txStyles>
    <p:titleStyle>
      <a:lvl1pPr algn="l" defTabSz="914400" rtl="0" eaLnBrk="1" latinLnBrk="0" hangingPunct="1">
        <a:lnSpc>
          <a:spcPct val="90000"/>
        </a:lnSpc>
        <a:spcBef>
          <a:spcPct val="0"/>
        </a:spcBef>
        <a:buNone/>
        <a:defRPr sz="4400" b="0" kern="1200">
          <a:solidFill>
            <a:srgbClr val="37383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373838"/>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3838"/>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3838"/>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cid:image002.png@01D21E1E.7F1991C0"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CAcQjRw&amp;url=http://imgarcade.com/1/pharmacy-student-studying/&amp;ei=McsJVZfpDMOkNq7tgJAI&amp;bvm=bv.88198703,d.eXY&amp;psig=AFQjCNEeyp_wo68KqIVCuCKe3BlGYhxhMg&amp;ust=1426791576121593" TargetMode="Externa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netl.doe.gov/" TargetMode="External"/><Relationship Id="rId2" Type="http://schemas.openxmlformats.org/officeDocument/2006/relationships/hyperlink" Target="mailto:maria.reidpath@netl.doe.gov" TargetMode="External"/><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627" y="164329"/>
            <a:ext cx="9033029" cy="1522627"/>
          </a:xfrm>
        </p:spPr>
        <p:txBody>
          <a:bodyPr>
            <a:normAutofit fontScale="90000"/>
          </a:bodyPr>
          <a:lstStyle/>
          <a:p>
            <a:r>
              <a:rPr lang="en-US" dirty="0"/>
              <a:t>NETL’s Minority Serving Institutions Program</a:t>
            </a:r>
          </a:p>
        </p:txBody>
      </p:sp>
      <p:sp>
        <p:nvSpPr>
          <p:cNvPr id="3" name="Subtitle 2"/>
          <p:cNvSpPr>
            <a:spLocks noGrp="1"/>
          </p:cNvSpPr>
          <p:nvPr>
            <p:ph type="subTitle" idx="1"/>
          </p:nvPr>
        </p:nvSpPr>
        <p:spPr>
          <a:xfrm>
            <a:off x="270627" y="1736986"/>
            <a:ext cx="9033029" cy="448905"/>
          </a:xfrm>
        </p:spPr>
        <p:txBody>
          <a:bodyPr/>
          <a:lstStyle/>
          <a:p>
            <a:r>
              <a:rPr lang="en-US" dirty="0"/>
              <a:t>NETL’s Engagement of MSIs</a:t>
            </a:r>
          </a:p>
          <a:p>
            <a:endParaRPr lang="en-US" dirty="0"/>
          </a:p>
        </p:txBody>
      </p:sp>
      <p:sp>
        <p:nvSpPr>
          <p:cNvPr id="4" name="Subtitle 2"/>
          <p:cNvSpPr txBox="1">
            <a:spLocks/>
          </p:cNvSpPr>
          <p:nvPr/>
        </p:nvSpPr>
        <p:spPr>
          <a:xfrm>
            <a:off x="8091260" y="1837045"/>
            <a:ext cx="3976915" cy="248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8C93D"/>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73838"/>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73838"/>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i="0" baseline="0" dirty="0">
                <a:solidFill>
                  <a:srgbClr val="373838"/>
                </a:solidFill>
                <a:latin typeface="Century Gothic" panose="020B0502020202020204" pitchFamily="34" charset="0"/>
              </a:rPr>
              <a:t>November 9, 2016</a:t>
            </a:r>
          </a:p>
        </p:txBody>
      </p:sp>
    </p:spTree>
    <p:extLst>
      <p:ext uri="{BB962C8B-B14F-4D97-AF65-F5344CB8AC3E}">
        <p14:creationId xmlns:p14="http://schemas.microsoft.com/office/powerpoint/2010/main" val="374973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A Quick Overview of HBCU-OMI Program</a:t>
            </a:r>
          </a:p>
        </p:txBody>
      </p:sp>
      <p:sp>
        <p:nvSpPr>
          <p:cNvPr id="8" name="Content Placeholder 2"/>
          <p:cNvSpPr>
            <a:spLocks noGrp="1"/>
          </p:cNvSpPr>
          <p:nvPr>
            <p:ph idx="1"/>
          </p:nvPr>
        </p:nvSpPr>
        <p:spPr>
          <a:xfrm>
            <a:off x="800100" y="1550522"/>
            <a:ext cx="3815280" cy="4094276"/>
          </a:xfrm>
          <a:solidFill>
            <a:schemeClr val="bg2">
              <a:lumMod val="60000"/>
              <a:lumOff val="40000"/>
            </a:schemeClr>
          </a:solidFill>
          <a:ln>
            <a:noFill/>
          </a:ln>
          <a:effectLst>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marL="0" indent="0">
              <a:spcBef>
                <a:spcPts val="600"/>
              </a:spcBef>
              <a:buNone/>
            </a:pPr>
            <a:endParaRPr lang="en-US" sz="800" b="0" dirty="0" smtClean="0">
              <a:solidFill>
                <a:srgbClr val="373838"/>
              </a:solidFill>
            </a:endParaRPr>
          </a:p>
          <a:p>
            <a:pPr marL="0" indent="0">
              <a:spcBef>
                <a:spcPts val="600"/>
              </a:spcBef>
              <a:buNone/>
            </a:pPr>
            <a:r>
              <a:rPr lang="en-US" sz="2200" b="0" dirty="0" smtClean="0">
                <a:solidFill>
                  <a:srgbClr val="373838"/>
                </a:solidFill>
              </a:rPr>
              <a:t>In </a:t>
            </a:r>
            <a:r>
              <a:rPr lang="en-US" sz="2200" b="0" dirty="0">
                <a:solidFill>
                  <a:srgbClr val="373838"/>
                </a:solidFill>
              </a:rPr>
              <a:t>1984, the </a:t>
            </a:r>
            <a:r>
              <a:rPr lang="en-US" sz="2200" dirty="0">
                <a:solidFill>
                  <a:srgbClr val="373838"/>
                </a:solidFill>
              </a:rPr>
              <a:t>Office of Fossil Energy (FE) </a:t>
            </a:r>
            <a:r>
              <a:rPr lang="en-US" sz="2200" b="0" dirty="0">
                <a:solidFill>
                  <a:srgbClr val="373838"/>
                </a:solidFill>
              </a:rPr>
              <a:t>took steps to expand university participation in its research program. It initiated the Historically Black Colleges and Universities Education Training program to expand learning opportunities for university students and increase collaborative efforts between the Nation's minority students and the fossil fuel industry. It was later broaden to include Other Minority Institutions (OMIs) also known as “Minority Serving Institutions” (MSIs)</a:t>
            </a:r>
          </a:p>
        </p:txBody>
      </p:sp>
      <p:sp>
        <p:nvSpPr>
          <p:cNvPr id="9" name="Content Placeholder 2"/>
          <p:cNvSpPr txBox="1">
            <a:spLocks/>
          </p:cNvSpPr>
          <p:nvPr/>
        </p:nvSpPr>
        <p:spPr>
          <a:xfrm>
            <a:off x="4811323" y="1552932"/>
            <a:ext cx="6525816" cy="2458906"/>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lnSpcReduction="10000"/>
          </a:bodyPr>
          <a:lstStyle>
            <a:lvl1pPr marL="342900" indent="-342900" algn="l" defTabSz="914400" rtl="0" eaLnBrk="1" latinLnBrk="0" hangingPunct="1">
              <a:spcBef>
                <a:spcPts val="600"/>
              </a:spcBef>
              <a:buFont typeface="Arial" pitchFamily="34" charset="0"/>
              <a:buChar char="•"/>
              <a:defRPr sz="2400" b="1" kern="1200">
                <a:ln>
                  <a:noFill/>
                </a:ln>
                <a:solidFill>
                  <a:schemeClr val="tx1"/>
                </a:solidFill>
                <a:latin typeface="+mn-lt"/>
                <a:ea typeface="+mn-ea"/>
                <a:cs typeface="+mn-cs"/>
              </a:defRPr>
            </a:lvl1pPr>
            <a:lvl2pPr marL="744538" indent="-280988" algn="l" defTabSz="914400" rtl="0" eaLnBrk="1" latinLnBrk="0" hangingPunct="1">
              <a:spcBef>
                <a:spcPts val="600"/>
              </a:spcBef>
              <a:buFont typeface="Arial" pitchFamily="34" charset="0"/>
              <a:buChar char="–"/>
              <a:defRPr sz="2000" kern="1200">
                <a:ln>
                  <a:noFill/>
                </a:ln>
                <a:solidFill>
                  <a:schemeClr val="tx1"/>
                </a:solidFill>
                <a:latin typeface="+mn-lt"/>
                <a:ea typeface="+mn-ea"/>
                <a:cs typeface="+mn-cs"/>
              </a:defRPr>
            </a:lvl2pPr>
            <a:lvl3pPr marL="1090613" indent="-228600" algn="l" defTabSz="914400" rtl="0" eaLnBrk="1" latinLnBrk="0" hangingPunct="1">
              <a:spcBef>
                <a:spcPts val="600"/>
              </a:spcBef>
              <a:buFont typeface="Arial" pitchFamily="34" charset="0"/>
              <a:buChar char="•"/>
              <a:defRPr sz="1800" kern="1200">
                <a:ln>
                  <a:noFill/>
                </a:ln>
                <a:solidFill>
                  <a:schemeClr val="tx1"/>
                </a:solidFill>
                <a:latin typeface="+mn-lt"/>
                <a:ea typeface="+mn-ea"/>
                <a:cs typeface="+mn-cs"/>
              </a:defRPr>
            </a:lvl3pPr>
            <a:lvl4pPr marL="1484313" indent="-228600" algn="l" defTabSz="914400" rtl="0" eaLnBrk="1" latinLnBrk="0" hangingPunct="1">
              <a:spcBef>
                <a:spcPct val="20000"/>
              </a:spcBef>
              <a:buFont typeface="Arial" pitchFamily="34" charset="0"/>
              <a:buChar char="–"/>
              <a:defRPr sz="2000" kern="1200">
                <a:ln>
                  <a:noFill/>
                </a:ln>
                <a:solidFill>
                  <a:schemeClr val="tx1"/>
                </a:solidFill>
                <a:latin typeface="+mn-lt"/>
                <a:ea typeface="+mn-ea"/>
                <a:cs typeface="+mn-cs"/>
              </a:defRPr>
            </a:lvl4pPr>
            <a:lvl5pPr marL="1825625" indent="-228600" algn="l" defTabSz="914400" rtl="0" eaLnBrk="1" latinLnBrk="0" hangingPunct="1">
              <a:spcBef>
                <a:spcPct val="20000"/>
              </a:spcBef>
              <a:buFont typeface="Arial" pitchFamily="34" charset="0"/>
              <a:buChar char="»"/>
              <a:defRPr sz="1800" kern="1200">
                <a:ln>
                  <a:no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0" dirty="0">
                <a:solidFill>
                  <a:srgbClr val="373838"/>
                </a:solidFill>
                <a:latin typeface="Garamond" panose="02020404030301010803" pitchFamily="18" charset="0"/>
              </a:rPr>
              <a:t>The program has consisted of annual competitions (FOAs) administered by NETL where between $750,000 and $1,000,000 are made available for research and training at minority institutions. In the past several years, research focus has been on sensors and controls; computational energy sciences; and advanced materials for power generation technologies. Winning proposals become projects that are managed by Federal Project Managers at NETL.</a:t>
            </a:r>
          </a:p>
        </p:txBody>
      </p:sp>
      <p:sp>
        <p:nvSpPr>
          <p:cNvPr id="10" name="Content Placeholder 2"/>
          <p:cNvSpPr txBox="1">
            <a:spLocks/>
          </p:cNvSpPr>
          <p:nvPr/>
        </p:nvSpPr>
        <p:spPr>
          <a:xfrm>
            <a:off x="4811324" y="4241597"/>
            <a:ext cx="6525816" cy="1403201"/>
          </a:xfrm>
          <a:prstGeom prst="rect">
            <a:avLst/>
          </a:prstGeom>
          <a:solidFill>
            <a:srgbClr val="37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ts val="600"/>
              </a:spcBef>
              <a:buFont typeface="Arial" pitchFamily="34" charset="0"/>
              <a:buChar char="•"/>
              <a:defRPr sz="2400" b="1" kern="1200">
                <a:ln>
                  <a:noFill/>
                </a:ln>
                <a:solidFill>
                  <a:schemeClr val="tx1"/>
                </a:solidFill>
                <a:latin typeface="+mn-lt"/>
                <a:ea typeface="+mn-ea"/>
                <a:cs typeface="+mn-cs"/>
              </a:defRPr>
            </a:lvl1pPr>
            <a:lvl2pPr marL="744538" indent="-280988" algn="l" defTabSz="914400" rtl="0" eaLnBrk="1" latinLnBrk="0" hangingPunct="1">
              <a:spcBef>
                <a:spcPts val="600"/>
              </a:spcBef>
              <a:buFont typeface="Arial" pitchFamily="34" charset="0"/>
              <a:buChar char="–"/>
              <a:defRPr sz="2000" kern="1200">
                <a:ln>
                  <a:noFill/>
                </a:ln>
                <a:solidFill>
                  <a:schemeClr val="tx1"/>
                </a:solidFill>
                <a:latin typeface="+mn-lt"/>
                <a:ea typeface="+mn-ea"/>
                <a:cs typeface="+mn-cs"/>
              </a:defRPr>
            </a:lvl2pPr>
            <a:lvl3pPr marL="1090613" indent="-228600" algn="l" defTabSz="914400" rtl="0" eaLnBrk="1" latinLnBrk="0" hangingPunct="1">
              <a:spcBef>
                <a:spcPts val="600"/>
              </a:spcBef>
              <a:buFont typeface="Arial" pitchFamily="34" charset="0"/>
              <a:buChar char="•"/>
              <a:defRPr sz="1800" kern="1200">
                <a:ln>
                  <a:noFill/>
                </a:ln>
                <a:solidFill>
                  <a:schemeClr val="tx1"/>
                </a:solidFill>
                <a:latin typeface="+mn-lt"/>
                <a:ea typeface="+mn-ea"/>
                <a:cs typeface="+mn-cs"/>
              </a:defRPr>
            </a:lvl3pPr>
            <a:lvl4pPr marL="1484313" indent="-228600" algn="l" defTabSz="914400" rtl="0" eaLnBrk="1" latinLnBrk="0" hangingPunct="1">
              <a:spcBef>
                <a:spcPct val="20000"/>
              </a:spcBef>
              <a:buFont typeface="Arial" pitchFamily="34" charset="0"/>
              <a:buChar char="–"/>
              <a:defRPr sz="2000" kern="1200">
                <a:ln>
                  <a:noFill/>
                </a:ln>
                <a:solidFill>
                  <a:schemeClr val="tx1"/>
                </a:solidFill>
                <a:latin typeface="+mn-lt"/>
                <a:ea typeface="+mn-ea"/>
                <a:cs typeface="+mn-cs"/>
              </a:defRPr>
            </a:lvl4pPr>
            <a:lvl5pPr marL="1825625" indent="-228600" algn="l" defTabSz="914400" rtl="0" eaLnBrk="1" latinLnBrk="0" hangingPunct="1">
              <a:spcBef>
                <a:spcPct val="20000"/>
              </a:spcBef>
              <a:buFont typeface="Arial" pitchFamily="34" charset="0"/>
              <a:buChar char="»"/>
              <a:defRPr sz="1800" kern="1200">
                <a:ln>
                  <a:no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0" dirty="0">
                <a:solidFill>
                  <a:schemeClr val="bg1"/>
                </a:solidFill>
                <a:latin typeface="Garamond" panose="02020404030301010803" pitchFamily="18" charset="0"/>
              </a:rPr>
              <a:t>The goal of the HBCU-OMI Program is to enhance research methods and capabilities of minority institutions that can help expand diversity for future generations of energy scientists and engineers.</a:t>
            </a:r>
          </a:p>
        </p:txBody>
      </p:sp>
    </p:spTree>
    <p:extLst>
      <p:ext uri="{BB962C8B-B14F-4D97-AF65-F5344CB8AC3E}">
        <p14:creationId xmlns:p14="http://schemas.microsoft.com/office/powerpoint/2010/main" val="36041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fade">
                                      <p:cBhvr>
                                        <p:cTn id="17" dur="2000"/>
                                        <p:tgtEl>
                                          <p:spTgt spid="9">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Effect transition="in" filter="fade">
                                      <p:cBhvr>
                                        <p:cTn id="27" dur="2000"/>
                                        <p:tgtEl>
                                          <p:spTgt spid="10">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P spid="10"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What is a Minority Serving Institution?</a:t>
            </a:r>
          </a:p>
        </p:txBody>
      </p:sp>
      <p:sp>
        <p:nvSpPr>
          <p:cNvPr id="5" name="Content Placeholder 2"/>
          <p:cNvSpPr>
            <a:spLocks noGrp="1"/>
          </p:cNvSpPr>
          <p:nvPr>
            <p:ph idx="1"/>
          </p:nvPr>
        </p:nvSpPr>
        <p:spPr>
          <a:xfrm>
            <a:off x="609600" y="1206096"/>
            <a:ext cx="7414727" cy="4626028"/>
          </a:xfrm>
        </p:spPr>
        <p:txBody>
          <a:bodyPr>
            <a:normAutofit fontScale="92500" lnSpcReduction="10000"/>
          </a:bodyPr>
          <a:lstStyle/>
          <a:p>
            <a:pPr marL="0" indent="0">
              <a:buNone/>
            </a:pPr>
            <a:r>
              <a:rPr lang="en-US" sz="2800" dirty="0"/>
              <a:t>MSIs include:</a:t>
            </a:r>
          </a:p>
          <a:p>
            <a:r>
              <a:rPr lang="en-US" b="0" dirty="0"/>
              <a:t>Historically Black Colleges and Universities (HBCUs) </a:t>
            </a:r>
          </a:p>
          <a:p>
            <a:r>
              <a:rPr lang="en-US" b="0" dirty="0"/>
              <a:t>Hispanic-Serving Institutions (HSIs) </a:t>
            </a:r>
          </a:p>
          <a:p>
            <a:r>
              <a:rPr lang="en-US" b="0" dirty="0"/>
              <a:t>American Indian Tribally Controlled Colleges and Universities (TCUs)</a:t>
            </a:r>
          </a:p>
          <a:p>
            <a:r>
              <a:rPr lang="en-US" b="0" dirty="0"/>
              <a:t>Native Hawaiian-Serving Institutions </a:t>
            </a:r>
          </a:p>
          <a:p>
            <a:r>
              <a:rPr lang="en-US" b="0" dirty="0"/>
              <a:t>Alaska Native-Serving Institutions </a:t>
            </a:r>
          </a:p>
          <a:p>
            <a:r>
              <a:rPr lang="en-US" b="0" dirty="0"/>
              <a:t>Asian American and Native American Pacific Islander-Serving Institutions (AANAPISIs) </a:t>
            </a:r>
          </a:p>
          <a:p>
            <a:r>
              <a:rPr lang="en-US" b="0" dirty="0"/>
              <a:t>Native American-Serving, Nontribal Institutions </a:t>
            </a:r>
          </a:p>
          <a:p>
            <a:r>
              <a:rPr lang="en-US" b="0" dirty="0"/>
              <a:t>Predominantly Black Institutions (PBIs) </a:t>
            </a:r>
          </a:p>
        </p:txBody>
      </p:sp>
      <p:sp>
        <p:nvSpPr>
          <p:cNvPr id="7" name="TextBox 6"/>
          <p:cNvSpPr txBox="1"/>
          <p:nvPr/>
        </p:nvSpPr>
        <p:spPr>
          <a:xfrm>
            <a:off x="8341894" y="2173705"/>
            <a:ext cx="3391880" cy="2369880"/>
          </a:xfrm>
          <a:prstGeom prst="rect">
            <a:avLst/>
          </a:prstGeom>
          <a:solidFill>
            <a:srgbClr val="D3E8AE"/>
          </a:solidFill>
          <a:ln w="28575">
            <a:solidFill>
              <a:srgbClr val="64872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00" b="1" dirty="0">
                <a:solidFill>
                  <a:srgbClr val="373838"/>
                </a:solidFill>
                <a:latin typeface="Century Gothic" panose="020B0502020202020204" pitchFamily="34" charset="0"/>
              </a:rPr>
              <a:t>As designated by the U.S. Department of Education, under part F of the HEA, 20 U.S. Code § 1067q  </a:t>
            </a:r>
          </a:p>
          <a:p>
            <a:endParaRPr lang="en-US" dirty="0"/>
          </a:p>
        </p:txBody>
      </p:sp>
    </p:spTree>
    <p:extLst>
      <p:ext uri="{BB962C8B-B14F-4D97-AF65-F5344CB8AC3E}">
        <p14:creationId xmlns:p14="http://schemas.microsoft.com/office/powerpoint/2010/main" val="291782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Funding HBCU-OMI Program</a:t>
            </a:r>
          </a:p>
        </p:txBody>
      </p:sp>
      <p:sp>
        <p:nvSpPr>
          <p:cNvPr id="5" name="Content Placeholder 2"/>
          <p:cNvSpPr>
            <a:spLocks noGrp="1"/>
          </p:cNvSpPr>
          <p:nvPr>
            <p:ph idx="1"/>
          </p:nvPr>
        </p:nvSpPr>
        <p:spPr>
          <a:xfrm>
            <a:off x="1222141" y="1227221"/>
            <a:ext cx="9221270" cy="1563656"/>
          </a:xfrm>
          <a:solidFill>
            <a:srgbClr val="D3E8AE"/>
          </a:solidFill>
          <a:ln>
            <a:no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Autofit/>
          </a:bodyPr>
          <a:lstStyle/>
          <a:p>
            <a:pPr marL="0" indent="0">
              <a:buNone/>
            </a:pPr>
            <a:r>
              <a:rPr lang="en-US" sz="2600" b="0" dirty="0">
                <a:solidFill>
                  <a:srgbClr val="373838"/>
                </a:solidFill>
              </a:rPr>
              <a:t>The central thrust of the program is to generate fresh ideas and tap unique talent, define applicable fundamental scientific principles, and develop advanced concepts for generating new and improved technologies across the full spectrum of fossil energy R&amp;D programs. </a:t>
            </a:r>
          </a:p>
        </p:txBody>
      </p:sp>
      <p:sp>
        <p:nvSpPr>
          <p:cNvPr id="6" name="Content Placeholder 2"/>
          <p:cNvSpPr txBox="1">
            <a:spLocks/>
          </p:cNvSpPr>
          <p:nvPr/>
        </p:nvSpPr>
        <p:spPr>
          <a:xfrm>
            <a:off x="1222141" y="2914683"/>
            <a:ext cx="5852427" cy="3265714"/>
          </a:xfrm>
          <a:prstGeom prst="rect">
            <a:avLst/>
          </a:prstGeom>
          <a:solidFill>
            <a:srgbClr val="648725"/>
          </a:solidFill>
          <a:ln>
            <a:no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oAutofit/>
          </a:bodyPr>
          <a:lstStyle>
            <a:lvl1pPr marL="342900" indent="-342900" algn="l" defTabSz="914400" rtl="0" eaLnBrk="1" latinLnBrk="0" hangingPunct="1">
              <a:spcBef>
                <a:spcPts val="600"/>
              </a:spcBef>
              <a:buFont typeface="Arial" pitchFamily="34" charset="0"/>
              <a:buChar char="•"/>
              <a:defRPr sz="2400" b="1" kern="1200">
                <a:ln>
                  <a:noFill/>
                </a:ln>
                <a:solidFill>
                  <a:schemeClr val="tx1"/>
                </a:solidFill>
                <a:latin typeface="+mn-lt"/>
                <a:ea typeface="+mn-ea"/>
                <a:cs typeface="+mn-cs"/>
              </a:defRPr>
            </a:lvl1pPr>
            <a:lvl2pPr marL="744538" indent="-280988" algn="l" defTabSz="914400" rtl="0" eaLnBrk="1" latinLnBrk="0" hangingPunct="1">
              <a:spcBef>
                <a:spcPts val="600"/>
              </a:spcBef>
              <a:buFont typeface="Arial" pitchFamily="34" charset="0"/>
              <a:buChar char="–"/>
              <a:defRPr sz="2000" kern="1200">
                <a:ln>
                  <a:noFill/>
                </a:ln>
                <a:solidFill>
                  <a:schemeClr val="tx1"/>
                </a:solidFill>
                <a:latin typeface="+mn-lt"/>
                <a:ea typeface="+mn-ea"/>
                <a:cs typeface="+mn-cs"/>
              </a:defRPr>
            </a:lvl2pPr>
            <a:lvl3pPr marL="1090613" indent="-228600" algn="l" defTabSz="914400" rtl="0" eaLnBrk="1" latinLnBrk="0" hangingPunct="1">
              <a:spcBef>
                <a:spcPts val="600"/>
              </a:spcBef>
              <a:buFont typeface="Arial" pitchFamily="34" charset="0"/>
              <a:buChar char="•"/>
              <a:defRPr sz="1800" kern="1200">
                <a:ln>
                  <a:noFill/>
                </a:ln>
                <a:solidFill>
                  <a:schemeClr val="tx1"/>
                </a:solidFill>
                <a:latin typeface="+mn-lt"/>
                <a:ea typeface="+mn-ea"/>
                <a:cs typeface="+mn-cs"/>
              </a:defRPr>
            </a:lvl3pPr>
            <a:lvl4pPr marL="1484313" indent="-228600" algn="l" defTabSz="914400" rtl="0" eaLnBrk="1" latinLnBrk="0" hangingPunct="1">
              <a:spcBef>
                <a:spcPct val="20000"/>
              </a:spcBef>
              <a:buFont typeface="Arial" pitchFamily="34" charset="0"/>
              <a:buChar char="–"/>
              <a:defRPr sz="2000" kern="1200">
                <a:ln>
                  <a:noFill/>
                </a:ln>
                <a:solidFill>
                  <a:schemeClr val="tx1"/>
                </a:solidFill>
                <a:latin typeface="+mn-lt"/>
                <a:ea typeface="+mn-ea"/>
                <a:cs typeface="+mn-cs"/>
              </a:defRPr>
            </a:lvl4pPr>
            <a:lvl5pPr marL="1825625" indent="-228600" algn="l" defTabSz="914400" rtl="0" eaLnBrk="1" latinLnBrk="0" hangingPunct="1">
              <a:spcBef>
                <a:spcPct val="20000"/>
              </a:spcBef>
              <a:buFont typeface="Arial" pitchFamily="34" charset="0"/>
              <a:buChar char="»"/>
              <a:defRPr sz="1800" kern="1200">
                <a:ln>
                  <a:no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0" dirty="0">
                <a:solidFill>
                  <a:schemeClr val="bg1"/>
                </a:solidFill>
                <a:latin typeface="Garamond" panose="02020404030301010803" pitchFamily="18" charset="0"/>
              </a:rPr>
              <a:t>The program is driven by the need for a diverse new generation of scientists and engineers with hands-on experience in coal-related research entering into the Nation’s workforce and the understanding that HBCUs and OMIs have traditionally been the institutions charged with educating minority students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118" y="2930105"/>
            <a:ext cx="3254265" cy="3218106"/>
          </a:xfrm>
          <a:prstGeom prst="rect">
            <a:avLst/>
          </a:prstGeom>
        </p:spPr>
      </p:pic>
    </p:spTree>
    <p:extLst>
      <p:ext uri="{BB962C8B-B14F-4D97-AF65-F5344CB8AC3E}">
        <p14:creationId xmlns:p14="http://schemas.microsoft.com/office/powerpoint/2010/main" val="229895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Funding HBCU-OMI Program</a:t>
            </a:r>
          </a:p>
        </p:txBody>
      </p:sp>
      <p:pic>
        <p:nvPicPr>
          <p:cNvPr id="7" name="Picture 6" descr="cid:image002.png@01D21E1E.7F1991C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2514" y="1567544"/>
            <a:ext cx="8145625" cy="4301412"/>
          </a:xfrm>
          <a:prstGeom prst="rect">
            <a:avLst/>
          </a:prstGeom>
          <a:noFill/>
          <a:ln w="19050">
            <a:solidFill>
              <a:schemeClr val="tx1"/>
            </a:solidFill>
          </a:ln>
        </p:spPr>
      </p:pic>
      <p:sp>
        <p:nvSpPr>
          <p:cNvPr id="9" name="TextBox 8"/>
          <p:cNvSpPr txBox="1"/>
          <p:nvPr/>
        </p:nvSpPr>
        <p:spPr>
          <a:xfrm>
            <a:off x="9237305" y="4396225"/>
            <a:ext cx="2547258" cy="1323439"/>
          </a:xfrm>
          <a:prstGeom prst="rect">
            <a:avLst/>
          </a:prstGeom>
          <a:solidFill>
            <a:srgbClr val="373838"/>
          </a:solidFill>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bg1"/>
                </a:solidFill>
                <a:latin typeface="Garamond" panose="02020404030301010803" pitchFamily="18" charset="0"/>
              </a:rPr>
              <a:t>The graph shows the funding levels of the HBCU-OMI Program over the last 22 years. </a:t>
            </a:r>
          </a:p>
        </p:txBody>
      </p:sp>
      <p:sp>
        <p:nvSpPr>
          <p:cNvPr id="10" name="TextBox 9"/>
          <p:cNvSpPr txBox="1"/>
          <p:nvPr/>
        </p:nvSpPr>
        <p:spPr>
          <a:xfrm>
            <a:off x="9237304" y="1579030"/>
            <a:ext cx="2547258" cy="2554545"/>
          </a:xfrm>
          <a:prstGeom prst="rect">
            <a:avLst/>
          </a:prstGeom>
          <a:solidFill>
            <a:schemeClr val="bg2">
              <a:lumMod val="40000"/>
              <a:lumOff val="60000"/>
            </a:schemeClr>
          </a:solidFill>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373838"/>
                </a:solidFill>
                <a:latin typeface="Garamond" panose="02020404030301010803" pitchFamily="18" charset="0"/>
              </a:rPr>
              <a:t>Congress designates funding for the HBCU/OMI Program by including it in Fossil Energy’s annual budget under the Crosscutting Research and Analysis line item</a:t>
            </a:r>
            <a:r>
              <a:rPr lang="en-US" dirty="0">
                <a:solidFill>
                  <a:srgbClr val="373838"/>
                </a:solidFill>
                <a:latin typeface="Garamond" panose="02020404030301010803" pitchFamily="18" charset="0"/>
              </a:rPr>
              <a:t>. </a:t>
            </a:r>
          </a:p>
        </p:txBody>
      </p:sp>
    </p:spTree>
    <p:extLst>
      <p:ext uri="{BB962C8B-B14F-4D97-AF65-F5344CB8AC3E}">
        <p14:creationId xmlns:p14="http://schemas.microsoft.com/office/powerpoint/2010/main" val="170785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0626" y="154838"/>
            <a:ext cx="11580921" cy="600980"/>
          </a:xfrm>
        </p:spPr>
        <p:txBody>
          <a:bodyPr>
            <a:normAutofit/>
          </a:bodyPr>
          <a:lstStyle/>
          <a:p>
            <a:r>
              <a:rPr lang="en-US" sz="3200" dirty="0"/>
              <a:t>Funding Opportunity Announcement (FOA)</a:t>
            </a:r>
          </a:p>
        </p:txBody>
      </p:sp>
      <p:sp>
        <p:nvSpPr>
          <p:cNvPr id="6" name="Content Placeholder 1"/>
          <p:cNvSpPr>
            <a:spLocks noGrp="1"/>
          </p:cNvSpPr>
          <p:nvPr>
            <p:ph idx="1"/>
          </p:nvPr>
        </p:nvSpPr>
        <p:spPr>
          <a:xfrm>
            <a:off x="374080" y="908570"/>
            <a:ext cx="11374016" cy="1729856"/>
          </a:xfrm>
        </p:spPr>
        <p:txBody>
          <a:bodyPr>
            <a:noAutofit/>
          </a:bodyPr>
          <a:lstStyle/>
          <a:p>
            <a:pPr marL="0" indent="0" algn="ctr">
              <a:buNone/>
            </a:pPr>
            <a:r>
              <a:rPr lang="en-US" sz="3200" u="sng" dirty="0"/>
              <a:t>FOA TITLE</a:t>
            </a:r>
          </a:p>
          <a:p>
            <a:pPr marL="0" indent="0" algn="ctr">
              <a:spcBef>
                <a:spcPts val="0"/>
              </a:spcBef>
              <a:buNone/>
            </a:pPr>
            <a:r>
              <a:rPr lang="en-US" b="0" dirty="0"/>
              <a:t>“Support of Fossil Energy Research and U.S. Colleges and Universities Including University Coal Research (UCR) and Research by Historically Black Colleges and Universities (HBC) and Other Minority Institutions (OMI)”</a:t>
            </a:r>
          </a:p>
        </p:txBody>
      </p:sp>
      <p:pic>
        <p:nvPicPr>
          <p:cNvPr id="8" name="Picture 2" descr="https://encrypted-tbn2.gstatic.com/images?q=tbn:ANd9GcTEOd-M6Hnrq8_ZHxCEKysuGYU8u79UTHhZaKx9UOXEFD6r7ITnQw">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80" y="4208879"/>
            <a:ext cx="4235260" cy="1954737"/>
          </a:xfrm>
          <a:prstGeom prst="rect">
            <a:avLst/>
          </a:prstGeom>
          <a:noFill/>
          <a:ln w="28575">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7330" y="4207680"/>
            <a:ext cx="2950765" cy="1955936"/>
          </a:xfrm>
          <a:prstGeom prst="rect">
            <a:avLst/>
          </a:prstGeom>
          <a:ln w="28575">
            <a:solidFill>
              <a:schemeClr val="bg2">
                <a:lumMod val="75000"/>
              </a:schemeClr>
            </a:solidFill>
          </a:ln>
        </p:spPr>
      </p:pic>
      <p:pic>
        <p:nvPicPr>
          <p:cNvPr id="12" name="Picture 4" descr="http://www.wvresearch.org/wp-content/uploads/2012/01/1316109108_stor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6639" y="4207680"/>
            <a:ext cx="2686125" cy="1953876"/>
          </a:xfrm>
          <a:prstGeom prst="rect">
            <a:avLst/>
          </a:prstGeom>
          <a:noFill/>
          <a:ln w="28575">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74080" y="2563411"/>
            <a:ext cx="11374015" cy="1492716"/>
          </a:xfrm>
          <a:prstGeom prst="rect">
            <a:avLst/>
          </a:prstGeom>
          <a:noFill/>
        </p:spPr>
        <p:txBody>
          <a:bodyPr wrap="square" rtlCol="0">
            <a:spAutoFit/>
          </a:bodyPr>
          <a:lstStyle/>
          <a:p>
            <a:pPr algn="ctr"/>
            <a:r>
              <a:rPr lang="en-US" sz="2000" b="1" dirty="0" smtClean="0">
                <a:solidFill>
                  <a:srgbClr val="373838"/>
                </a:solidFill>
                <a:latin typeface="Garamond" panose="02020404030301010803" pitchFamily="18" charset="0"/>
              </a:rPr>
              <a:t>Typically</a:t>
            </a:r>
            <a:r>
              <a:rPr lang="en-US" sz="2000" b="1" dirty="0">
                <a:solidFill>
                  <a:srgbClr val="373838"/>
                </a:solidFill>
                <a:latin typeface="Garamond" panose="02020404030301010803" pitchFamily="18" charset="0"/>
              </a:rPr>
              <a:t>, the FOA is issued in the latter part of the calendar </a:t>
            </a:r>
            <a:r>
              <a:rPr lang="en-US" sz="2000" b="1" dirty="0" smtClean="0">
                <a:solidFill>
                  <a:srgbClr val="373838"/>
                </a:solidFill>
                <a:latin typeface="Garamond" panose="02020404030301010803" pitchFamily="18" charset="0"/>
              </a:rPr>
              <a:t>year</a:t>
            </a:r>
          </a:p>
          <a:p>
            <a:pPr algn="ctr">
              <a:spcBef>
                <a:spcPts val="600"/>
              </a:spcBef>
            </a:pPr>
            <a:r>
              <a:rPr lang="en-US" sz="2200" b="1" dirty="0" smtClean="0">
                <a:solidFill>
                  <a:srgbClr val="648725"/>
                </a:solidFill>
                <a:latin typeface="Garamond" panose="02020404030301010803" pitchFamily="18" charset="0"/>
              </a:rPr>
              <a:t>Remember that, while your institution qualifies to apply for HBCU-OMI grants, </a:t>
            </a:r>
            <a:r>
              <a:rPr lang="en-US" sz="2200" b="1" u="sng" dirty="0" smtClean="0">
                <a:latin typeface="Garamond" panose="02020404030301010803" pitchFamily="18" charset="0"/>
              </a:rPr>
              <a:t>it also qualifies to apply for UCR grants. </a:t>
            </a:r>
            <a:r>
              <a:rPr lang="en-US" sz="2200" b="1" dirty="0" smtClean="0">
                <a:solidFill>
                  <a:srgbClr val="648725"/>
                </a:solidFill>
                <a:latin typeface="Garamond" panose="02020404030301010803" pitchFamily="18" charset="0"/>
              </a:rPr>
              <a:t>Usually, topics for each grant type are different. If HBCU-OMI topics are not of interest to you, perhaps one on the UCR side might be.</a:t>
            </a:r>
            <a:endParaRPr lang="en-US" sz="2200" b="1" dirty="0">
              <a:solidFill>
                <a:srgbClr val="648725"/>
              </a:solidFill>
              <a:latin typeface="Garamond" panose="02020404030301010803" pitchFamily="18" charset="0"/>
            </a:endParaRPr>
          </a:p>
        </p:txBody>
      </p:sp>
    </p:spTree>
    <p:extLst>
      <p:ext uri="{BB962C8B-B14F-4D97-AF65-F5344CB8AC3E}">
        <p14:creationId xmlns:p14="http://schemas.microsoft.com/office/powerpoint/2010/main" val="2966321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3200" dirty="0"/>
              <a:t>Results from Grants Awarded by this Program</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2052" y="2452962"/>
            <a:ext cx="5708280" cy="3519679"/>
          </a:xfrm>
          <a:prstGeom prst="rect">
            <a:avLst/>
          </a:prstGeom>
        </p:spPr>
      </p:pic>
      <p:sp>
        <p:nvSpPr>
          <p:cNvPr id="10" name="Rectangle 9"/>
          <p:cNvSpPr>
            <a:spLocks noChangeArrowheads="1"/>
          </p:cNvSpPr>
          <p:nvPr/>
        </p:nvSpPr>
        <p:spPr bwMode="auto">
          <a:xfrm>
            <a:off x="727787" y="2889363"/>
            <a:ext cx="2919046" cy="1323439"/>
          </a:xfrm>
          <a:prstGeom prst="rect">
            <a:avLst/>
          </a:prstGeom>
          <a:ln w="28575">
            <a:solidFill>
              <a:srgbClr val="373838"/>
            </a:solid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buSzPct val="110000"/>
            </a:pPr>
            <a:r>
              <a:rPr lang="en-US" sz="2000" b="1" dirty="0">
                <a:solidFill>
                  <a:srgbClr val="373838"/>
                </a:solidFill>
                <a:latin typeface="Garamond" panose="02020404030301010803" pitchFamily="18" charset="0"/>
              </a:rPr>
              <a:t>Program Results:</a:t>
            </a:r>
          </a:p>
          <a:p>
            <a:pPr marL="233363" lvl="1" indent="-233363">
              <a:buFont typeface="Arial" panose="020B0604020202020204" pitchFamily="34" charset="0"/>
              <a:buChar char="•"/>
            </a:pPr>
            <a:r>
              <a:rPr lang="en-US" sz="2000" dirty="0">
                <a:solidFill>
                  <a:srgbClr val="373838"/>
                </a:solidFill>
                <a:latin typeface="Garamond" panose="02020404030301010803" pitchFamily="18" charset="0"/>
              </a:rPr>
              <a:t>500+ Technical Papers</a:t>
            </a:r>
          </a:p>
          <a:p>
            <a:pPr marL="233363" lvl="1" indent="-233363">
              <a:buFont typeface="Arial" panose="020B0604020202020204" pitchFamily="34" charset="0"/>
              <a:buChar char="•"/>
            </a:pPr>
            <a:r>
              <a:rPr lang="en-US" sz="2000" dirty="0">
                <a:solidFill>
                  <a:srgbClr val="373838"/>
                </a:solidFill>
                <a:latin typeface="Garamond" panose="02020404030301010803" pitchFamily="18" charset="0"/>
              </a:rPr>
              <a:t>5+ Technical Awards</a:t>
            </a:r>
          </a:p>
          <a:p>
            <a:pPr marL="233363" lvl="1" indent="-233363">
              <a:buFont typeface="Arial" panose="020B0604020202020204" pitchFamily="34" charset="0"/>
              <a:buChar char="•"/>
            </a:pPr>
            <a:r>
              <a:rPr lang="en-US" sz="2000" dirty="0">
                <a:solidFill>
                  <a:srgbClr val="373838"/>
                </a:solidFill>
                <a:latin typeface="Garamond" panose="02020404030301010803" pitchFamily="18" charset="0"/>
              </a:rPr>
              <a:t>2 Patents Issued to Date</a:t>
            </a:r>
          </a:p>
        </p:txBody>
      </p:sp>
      <p:sp>
        <p:nvSpPr>
          <p:cNvPr id="14" name="TextBox 13"/>
          <p:cNvSpPr txBox="1"/>
          <p:nvPr/>
        </p:nvSpPr>
        <p:spPr>
          <a:xfrm>
            <a:off x="727788" y="4532218"/>
            <a:ext cx="3209730" cy="1569660"/>
          </a:xfrm>
          <a:prstGeom prst="rect">
            <a:avLst/>
          </a:prstGeom>
          <a:solidFill>
            <a:srgbClr val="373838"/>
          </a:solidFill>
          <a:ln>
            <a:no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b="1" dirty="0">
                <a:solidFill>
                  <a:prstClr val="white"/>
                </a:solidFill>
                <a:latin typeface="Garamond" panose="02020404030301010803" pitchFamily="18" charset="0"/>
              </a:rPr>
              <a:t>For period FY95-FY14:</a:t>
            </a:r>
          </a:p>
          <a:p>
            <a:pPr marL="233363" indent="-233363">
              <a:buFont typeface="Arial" panose="020B0604020202020204" pitchFamily="34" charset="0"/>
              <a:buChar char="•"/>
            </a:pPr>
            <a:r>
              <a:rPr lang="en-US" sz="2400" dirty="0">
                <a:solidFill>
                  <a:prstClr val="white"/>
                </a:solidFill>
                <a:latin typeface="Garamond" panose="02020404030301010803" pitchFamily="18" charset="0"/>
              </a:rPr>
              <a:t>110 grants awarded to</a:t>
            </a:r>
          </a:p>
          <a:p>
            <a:pPr marL="233363" indent="-233363">
              <a:buFont typeface="Arial" panose="020B0604020202020204" pitchFamily="34" charset="0"/>
              <a:buChar char="•"/>
            </a:pPr>
            <a:r>
              <a:rPr lang="en-US" sz="2400" dirty="0">
                <a:solidFill>
                  <a:prstClr val="white"/>
                </a:solidFill>
                <a:latin typeface="Garamond" panose="02020404030301010803" pitchFamily="18" charset="0"/>
              </a:rPr>
              <a:t>28 HBCU/OMIs in</a:t>
            </a:r>
          </a:p>
          <a:p>
            <a:pPr marL="233363" indent="-233363">
              <a:buFont typeface="Arial" panose="020B0604020202020204" pitchFamily="34" charset="0"/>
              <a:buChar char="•"/>
            </a:pPr>
            <a:r>
              <a:rPr lang="en-US" sz="2400" dirty="0">
                <a:solidFill>
                  <a:prstClr val="white"/>
                </a:solidFill>
                <a:latin typeface="Garamond" panose="02020404030301010803" pitchFamily="18" charset="0"/>
              </a:rPr>
              <a:t>17 states</a:t>
            </a:r>
          </a:p>
        </p:txBody>
      </p:sp>
      <p:sp>
        <p:nvSpPr>
          <p:cNvPr id="15" name="TextBox 14"/>
          <p:cNvSpPr txBox="1"/>
          <p:nvPr/>
        </p:nvSpPr>
        <p:spPr>
          <a:xfrm>
            <a:off x="6714745" y="1543532"/>
            <a:ext cx="4102894" cy="769441"/>
          </a:xfrm>
          <a:prstGeom prst="rect">
            <a:avLst/>
          </a:prstGeom>
          <a:noFill/>
        </p:spPr>
        <p:txBody>
          <a:bodyPr wrap="square" rtlCol="0">
            <a:spAutoFit/>
          </a:bodyPr>
          <a:lstStyle/>
          <a:p>
            <a:pPr algn="ctr"/>
            <a:r>
              <a:rPr lang="en-US" sz="2200" b="1" dirty="0">
                <a:solidFill>
                  <a:schemeClr val="tx2">
                    <a:lumMod val="50000"/>
                  </a:schemeClr>
                </a:solidFill>
                <a:latin typeface="Century Gothic" panose="020B0502020202020204" pitchFamily="34" charset="0"/>
              </a:rPr>
              <a:t>Grants Awarded – By State</a:t>
            </a:r>
          </a:p>
          <a:p>
            <a:pPr algn="ctr"/>
            <a:r>
              <a:rPr lang="en-US" sz="2200" b="1" dirty="0">
                <a:solidFill>
                  <a:schemeClr val="tx2">
                    <a:lumMod val="50000"/>
                  </a:schemeClr>
                </a:solidFill>
                <a:latin typeface="Century Gothic" panose="020B0502020202020204" pitchFamily="34" charset="0"/>
              </a:rPr>
              <a:t>Period  FY95 to FY14</a:t>
            </a:r>
          </a:p>
        </p:txBody>
      </p:sp>
      <p:sp>
        <p:nvSpPr>
          <p:cNvPr id="16" name="TextBox 15"/>
          <p:cNvSpPr txBox="1"/>
          <p:nvPr/>
        </p:nvSpPr>
        <p:spPr>
          <a:xfrm>
            <a:off x="727787" y="1266534"/>
            <a:ext cx="4970674" cy="1323439"/>
          </a:xfrm>
          <a:prstGeom prst="rect">
            <a:avLst/>
          </a:prstGeom>
          <a:solidFill>
            <a:srgbClr val="3738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33363" indent="-233363">
              <a:buFont typeface="Arial" panose="020B0604020202020204" pitchFamily="34" charset="0"/>
              <a:buChar char="•"/>
            </a:pPr>
            <a:r>
              <a:rPr lang="en-US" sz="2000" dirty="0">
                <a:solidFill>
                  <a:prstClr val="white"/>
                </a:solidFill>
                <a:latin typeface="Garamond" panose="02020404030301010803" pitchFamily="18" charset="0"/>
              </a:rPr>
              <a:t>Each grant typically involves </a:t>
            </a:r>
            <a:r>
              <a:rPr lang="en-US" sz="2000" b="1" u="sng" dirty="0">
                <a:solidFill>
                  <a:srgbClr val="FFFF00"/>
                </a:solidFill>
                <a:latin typeface="Garamond" panose="02020404030301010803" pitchFamily="18" charset="0"/>
              </a:rPr>
              <a:t>3-5 students </a:t>
            </a:r>
            <a:r>
              <a:rPr lang="en-US" sz="2000" dirty="0">
                <a:solidFill>
                  <a:prstClr val="white"/>
                </a:solidFill>
                <a:latin typeface="Garamond" panose="02020404030301010803" pitchFamily="18" charset="0"/>
              </a:rPr>
              <a:t>throughout the duration of the project. </a:t>
            </a:r>
          </a:p>
          <a:p>
            <a:pPr marL="233363" indent="-233363">
              <a:buFont typeface="Arial" panose="020B0604020202020204" pitchFamily="34" charset="0"/>
              <a:buChar char="•"/>
            </a:pPr>
            <a:r>
              <a:rPr lang="en-US" sz="2000" dirty="0">
                <a:solidFill>
                  <a:prstClr val="white"/>
                </a:solidFill>
                <a:latin typeface="Garamond" panose="02020404030301010803" pitchFamily="18" charset="0"/>
              </a:rPr>
              <a:t>Students are expected to present project progress at annual review meetings.</a:t>
            </a:r>
          </a:p>
        </p:txBody>
      </p:sp>
    </p:spTree>
    <p:extLst>
      <p:ext uri="{BB962C8B-B14F-4D97-AF65-F5344CB8AC3E}">
        <p14:creationId xmlns:p14="http://schemas.microsoft.com/office/powerpoint/2010/main" val="363716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7353" y="1076325"/>
            <a:ext cx="10292598" cy="5086350"/>
          </a:xfrm>
          <a:solidFill>
            <a:srgbClr val="D3E8AE"/>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b="0" dirty="0">
                <a:solidFill>
                  <a:sysClr val="windowText" lastClr="000000"/>
                </a:solidFill>
              </a:rPr>
              <a:t>For the Program to reach the intended population – i.e. U.S. minority students.</a:t>
            </a:r>
          </a:p>
          <a:p>
            <a:r>
              <a:rPr lang="en-US" b="0" dirty="0">
                <a:solidFill>
                  <a:sysClr val="windowText" lastClr="000000"/>
                </a:solidFill>
              </a:rPr>
              <a:t>For the minority student to benefit by obtaining a high level and quality of learning experience through participation in research activities that impact the Nation and possibly the World.</a:t>
            </a:r>
          </a:p>
          <a:p>
            <a:r>
              <a:rPr lang="en-US" b="0" dirty="0">
                <a:solidFill>
                  <a:sysClr val="windowText" lastClr="000000"/>
                </a:solidFill>
              </a:rPr>
              <a:t>For the minority student to have the opportunity to present progress reports and final results at professional venues thus obtaining exposure and valuable experience.</a:t>
            </a:r>
          </a:p>
          <a:p>
            <a:r>
              <a:rPr lang="en-US" b="0" dirty="0">
                <a:solidFill>
                  <a:sysClr val="windowText" lastClr="000000"/>
                </a:solidFill>
              </a:rPr>
              <a:t>For the research project to be used as a teaching tool by the faculty acting as Principal Investigator aimed at the student population that, by being part of a minority group, allows the institution to be designated an MSI and be able to take advantage of this funding opportunity.</a:t>
            </a:r>
          </a:p>
          <a:p>
            <a:endParaRPr lang="en-US" dirty="0"/>
          </a:p>
        </p:txBody>
      </p:sp>
      <p:sp>
        <p:nvSpPr>
          <p:cNvPr id="3" name="Title 2"/>
          <p:cNvSpPr>
            <a:spLocks noGrp="1"/>
          </p:cNvSpPr>
          <p:nvPr>
            <p:ph type="ctrTitle"/>
          </p:nvPr>
        </p:nvSpPr>
        <p:spPr/>
        <p:txBody>
          <a:bodyPr>
            <a:normAutofit fontScale="90000"/>
          </a:bodyPr>
          <a:lstStyle/>
          <a:p>
            <a:r>
              <a:rPr lang="en-US" dirty="0"/>
              <a:t>Goals of NETL’s </a:t>
            </a:r>
            <a:r>
              <a:rPr lang="en-US" dirty="0" smtClean="0"/>
              <a:t>HBCU-OMI </a:t>
            </a:r>
            <a:r>
              <a:rPr lang="en-US" dirty="0"/>
              <a:t>Program </a:t>
            </a:r>
          </a:p>
        </p:txBody>
      </p:sp>
    </p:spTree>
    <p:extLst>
      <p:ext uri="{BB962C8B-B14F-4D97-AF65-F5344CB8AC3E}">
        <p14:creationId xmlns:p14="http://schemas.microsoft.com/office/powerpoint/2010/main" val="363520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942" y="945087"/>
            <a:ext cx="5557422" cy="2387600"/>
          </a:xfrm>
        </p:spPr>
        <p:txBody>
          <a:bodyPr anchor="ctr">
            <a:normAutofit/>
          </a:bodyPr>
          <a:lstStyle/>
          <a:p>
            <a:r>
              <a:rPr lang="en-US" sz="2800" b="0" dirty="0" smtClean="0"/>
              <a:t>For information on the </a:t>
            </a:r>
            <a:br>
              <a:rPr lang="en-US" sz="2800" b="0" dirty="0" smtClean="0"/>
            </a:br>
            <a:r>
              <a:rPr lang="en-US" sz="2800" b="0" dirty="0" smtClean="0"/>
              <a:t>HBCU-OMI Program, contact</a:t>
            </a:r>
            <a:r>
              <a:rPr lang="en-US" sz="1200" b="0" dirty="0" smtClean="0"/>
              <a:t/>
            </a:r>
            <a:br>
              <a:rPr lang="en-US" sz="1200" b="0" dirty="0" smtClean="0"/>
            </a:br>
            <a:r>
              <a:rPr lang="en-US" sz="2800" dirty="0" smtClean="0">
                <a:latin typeface="Garamond" panose="02020404030301010803" pitchFamily="18" charset="0"/>
              </a:rPr>
              <a:t/>
            </a:r>
            <a:br>
              <a:rPr lang="en-US" sz="2800" dirty="0" smtClean="0">
                <a:latin typeface="Garamond" panose="02020404030301010803" pitchFamily="18" charset="0"/>
              </a:rPr>
            </a:br>
            <a:r>
              <a:rPr lang="en-US" sz="2400" dirty="0" smtClean="0">
                <a:latin typeface="Garamond" panose="02020404030301010803" pitchFamily="18" charset="0"/>
              </a:rPr>
              <a:t>Maria Reidpath</a:t>
            </a:r>
            <a:br>
              <a:rPr lang="en-US" sz="2400" dirty="0" smtClean="0">
                <a:latin typeface="Garamond" panose="02020404030301010803" pitchFamily="18" charset="0"/>
              </a:rPr>
            </a:br>
            <a:r>
              <a:rPr lang="en-US" sz="2400" dirty="0" smtClean="0">
                <a:latin typeface="Garamond" panose="02020404030301010803" pitchFamily="18" charset="0"/>
              </a:rPr>
              <a:t>Project Manager</a:t>
            </a:r>
            <a:r>
              <a:rPr lang="en-US" sz="2800" dirty="0" smtClean="0"/>
              <a:t/>
            </a:r>
            <a:br>
              <a:rPr lang="en-US" sz="2800" dirty="0" smtClean="0"/>
            </a:br>
            <a:r>
              <a:rPr lang="en-US" sz="2800" dirty="0" smtClean="0">
                <a:latin typeface="Garamond" panose="02020404030301010803" pitchFamily="18" charset="0"/>
                <a:hlinkClick r:id="rId2"/>
              </a:rPr>
              <a:t>maria.reidpath@netl.doe.gov</a:t>
            </a:r>
            <a:r>
              <a:rPr lang="en-US" sz="2800" dirty="0" smtClean="0">
                <a:latin typeface="Garamond" panose="02020404030301010803" pitchFamily="18" charset="0"/>
              </a:rPr>
              <a:t> </a:t>
            </a:r>
            <a:endParaRPr lang="en-US" sz="2800" dirty="0">
              <a:latin typeface="Garamond" panose="02020404030301010803" pitchFamily="18" charset="0"/>
            </a:endParaRPr>
          </a:p>
        </p:txBody>
      </p:sp>
      <p:sp>
        <p:nvSpPr>
          <p:cNvPr id="3" name="Subtitle 2"/>
          <p:cNvSpPr>
            <a:spLocks noGrp="1"/>
          </p:cNvSpPr>
          <p:nvPr>
            <p:ph type="subTitle" idx="1"/>
          </p:nvPr>
        </p:nvSpPr>
        <p:spPr/>
        <p:txBody>
          <a:bodyPr/>
          <a:lstStyle/>
          <a:p>
            <a:r>
              <a:rPr lang="en-US" sz="2800" b="1" dirty="0" smtClean="0"/>
              <a:t>And visit NETL’s website:</a:t>
            </a:r>
          </a:p>
          <a:p>
            <a:r>
              <a:rPr lang="en-US" sz="2800" b="1" dirty="0" smtClean="0">
                <a:hlinkClick r:id="rId3"/>
              </a:rPr>
              <a:t>www.netl.doe.gov</a:t>
            </a:r>
            <a:endParaRPr lang="en-US" sz="2800" b="1"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651" y="945087"/>
            <a:ext cx="6137210" cy="4103163"/>
          </a:xfrm>
          <a:prstGeom prst="rect">
            <a:avLst/>
          </a:prstGeom>
        </p:spPr>
      </p:pic>
    </p:spTree>
    <p:extLst>
      <p:ext uri="{BB962C8B-B14F-4D97-AF65-F5344CB8AC3E}">
        <p14:creationId xmlns:p14="http://schemas.microsoft.com/office/powerpoint/2010/main" val="729307362"/>
      </p:ext>
    </p:extLst>
  </p:cSld>
  <p:clrMapOvr>
    <a:masterClrMapping/>
  </p:clrMapOvr>
</p:sld>
</file>

<file path=ppt/theme/theme1.xml><?xml version="1.0" encoding="utf-8"?>
<a:theme xmlns:a="http://schemas.openxmlformats.org/drawingml/2006/main" name="Office Theme">
  <a:themeElements>
    <a:clrScheme name="Custom 2">
      <a:dk1>
        <a:srgbClr val="37383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TL PowerPoint Presentation Template.potx" id="{871690E1-128A-4655-9483-4CDE564C5DE5}" vid="{BCFC4E8F-5690-49C0-B0F2-219E6FE42E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NETL PowerPoint Presentation Template</Template>
  <TotalTime>76</TotalTime>
  <Words>733</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Garamond</vt:lpstr>
      <vt:lpstr>Office Theme</vt:lpstr>
      <vt:lpstr>NETL’s Minority Serving Institutions Program</vt:lpstr>
      <vt:lpstr>A Quick Overview of HBCU-OMI Program</vt:lpstr>
      <vt:lpstr>What is a Minority Serving Institution?</vt:lpstr>
      <vt:lpstr>Funding HBCU-OMI Program</vt:lpstr>
      <vt:lpstr>Funding HBCU-OMI Program</vt:lpstr>
      <vt:lpstr>Funding Opportunity Announcement (FOA)</vt:lpstr>
      <vt:lpstr>Results from Grants Awarded by this Program</vt:lpstr>
      <vt:lpstr>Goals of NETL’s HBCU-OMI Program </vt:lpstr>
      <vt:lpstr>For information on the  HBCU-OMI Program, contact  Maria Reidpath Project Manager maria.reidpath@netl.doe.gov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NETL’s Minority Serving Institutions Program</dc:title>
  <dc:creator>Maria Reidpath</dc:creator>
  <cp:lastModifiedBy>Reidpath, Maria M. </cp:lastModifiedBy>
  <cp:revision>17</cp:revision>
  <cp:lastPrinted>2016-11-09T16:24:38Z</cp:lastPrinted>
  <dcterms:created xsi:type="dcterms:W3CDTF">2016-11-07T13:17:55Z</dcterms:created>
  <dcterms:modified xsi:type="dcterms:W3CDTF">2016-11-30T01:12:24Z</dcterms:modified>
</cp:coreProperties>
</file>